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6AE2F-717D-4075-9ACB-F59975E0F8F5}" type="datetimeFigureOut">
              <a:rPr kumimoji="1" lang="ja-JP" altLang="en-US" smtClean="0"/>
              <a:t>2021/11/23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DD703-41AA-4DBE-8415-3BAF3BF7C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6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DD703-41AA-4DBE-8415-3BAF3BF7C0C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48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DD703-41AA-4DBE-8415-3BAF3BF7C0C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9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94610F-24C1-4532-9D3E-244A86534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772F3C-949B-425B-BA54-4A887E9E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D5F057-0548-4298-8188-F422B9FC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4428-A44E-4F4C-8C41-C7BDB10D708F}" type="datetimeFigureOut">
              <a:rPr kumimoji="1" lang="ja-JP" altLang="en-US" smtClean="0"/>
              <a:t>2021/11/23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343ABB-5702-4507-BF13-EE9863F4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FD9738-1FE5-4955-A014-80409893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634F-7DBE-4000-BBC4-ACB56BD2B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16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53BB8D-6857-43FB-95EC-DF0E46C1A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A09B168-60E3-47C8-8D02-BE186118F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E0EF91-F443-4828-8E31-E419586A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4428-A44E-4F4C-8C41-C7BDB10D708F}" type="datetimeFigureOut">
              <a:rPr kumimoji="1" lang="ja-JP" altLang="en-US" smtClean="0"/>
              <a:t>2021/11/23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06C2D9-0E24-4442-A384-22C38AA8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2FBF24-CACD-439D-B9BB-2C560455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634F-7DBE-4000-BBC4-ACB56BD2B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1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3D12B4E-FD07-4B86-AA12-B39E03BA5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C3A85EA-61BD-42B2-B000-D4E7A9B36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E1AF6A-4E72-4593-AD15-9E1504C0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4428-A44E-4F4C-8C41-C7BDB10D708F}" type="datetimeFigureOut">
              <a:rPr kumimoji="1" lang="ja-JP" altLang="en-US" smtClean="0"/>
              <a:t>2021/11/23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D203C0-F115-4BCD-982F-244F38E2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F4244-C81B-4475-96A8-4D5C06EF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634F-7DBE-4000-BBC4-ACB56BD2B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2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73A7F-18CF-43FE-A756-74AFEC17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BBF497-5424-48CA-BF01-93F08D481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64A20C-26AD-45AF-A325-B5B496B46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4428-A44E-4F4C-8C41-C7BDB10D708F}" type="datetimeFigureOut">
              <a:rPr kumimoji="1" lang="ja-JP" altLang="en-US" smtClean="0"/>
              <a:t>2021/11/23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3DF5AC-C9FC-4457-BBC0-033EC2D9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E9F923-6517-467A-A116-4CA477B7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634F-7DBE-4000-BBC4-ACB56BD2B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38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4E6D0B-2FA5-4CF3-A031-147FA7A6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3B45A0-D060-42CC-A3FD-5A98546DF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CD65AF-C5AD-4D22-ACE7-1479BAC4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4428-A44E-4F4C-8C41-C7BDB10D708F}" type="datetimeFigureOut">
              <a:rPr kumimoji="1" lang="ja-JP" altLang="en-US" smtClean="0"/>
              <a:t>2021/11/23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3BF0BE-FAF6-4D29-96FA-5BEABC87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C88388-4E1C-4BF3-90FC-840F9AAB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634F-7DBE-4000-BBC4-ACB56BD2B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13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CCDB30-464A-4036-9C39-9CF1CBA9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F54194-CD7F-4609-A4AC-C21DAFBA4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DEEDFAF-DC6E-4B3D-A74C-C84385106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A8CAF6-EFE8-4364-9A8C-7F0BA36D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4428-A44E-4F4C-8C41-C7BDB10D708F}" type="datetimeFigureOut">
              <a:rPr kumimoji="1" lang="ja-JP" altLang="en-US" smtClean="0"/>
              <a:t>2021/11/23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CC41BF-BED4-400F-8ADE-6302A147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2B6218-1230-4005-8BDB-A2A671B7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634F-7DBE-4000-BBC4-ACB56BD2B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74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F1E958-9714-4286-B3DE-952B3358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83E9F1-4F85-493E-A678-99A4F1BD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E267F40-D3B2-4B4A-9AE1-809D192BC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B8382B8-4CCF-4DB6-93E7-2518A3916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69F14CA-CE47-43ED-9055-57900C17A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253376E-B241-4825-8BE4-9E230915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4428-A44E-4F4C-8C41-C7BDB10D708F}" type="datetimeFigureOut">
              <a:rPr kumimoji="1" lang="ja-JP" altLang="en-US" smtClean="0"/>
              <a:t>2021/11/23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D2ADD1B-378E-479F-A92D-E1A9DCD0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AA93850-4A60-4EAB-9D0B-A0931F08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634F-7DBE-4000-BBC4-ACB56BD2B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62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2137F2-EFEA-473D-B378-18BE5530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DAAE9CA-0257-4E19-9FC7-3778E921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4428-A44E-4F4C-8C41-C7BDB10D708F}" type="datetimeFigureOut">
              <a:rPr kumimoji="1" lang="ja-JP" altLang="en-US" smtClean="0"/>
              <a:t>2021/11/23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62070C4-1F22-41D0-903C-FF55C24A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DA84DA-39C8-4B30-B840-419CBF2A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634F-7DBE-4000-BBC4-ACB56BD2B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61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6B8CDF-49F4-4EEB-9195-00F34B9F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4428-A44E-4F4C-8C41-C7BDB10D708F}" type="datetimeFigureOut">
              <a:rPr kumimoji="1" lang="ja-JP" altLang="en-US" smtClean="0"/>
              <a:t>2021/11/23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D7D510C-B23D-47D1-B08C-76D9D0E9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8E7797-DFAA-4EB2-9284-595E7996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634F-7DBE-4000-BBC4-ACB56BD2B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75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539091-CBC2-41BF-93F8-4C5321E5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CFD798-398B-4F4C-9860-A5D16F5AA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1872BB4-2032-4F88-A7F5-4C02A143F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F9B00D-13EB-4505-9C51-4EDFC564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4428-A44E-4F4C-8C41-C7BDB10D708F}" type="datetimeFigureOut">
              <a:rPr kumimoji="1" lang="ja-JP" altLang="en-US" smtClean="0"/>
              <a:t>2021/11/23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4A5C08-0834-45B6-A734-A595E3BC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BD5DFD-B470-4F00-BA2C-923D0C29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634F-7DBE-4000-BBC4-ACB56BD2B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58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87AD2A-EC49-40CA-BC90-9A33800E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7EAB7C7-6F62-40E2-A613-29E4080B9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515678F-9E36-4349-A37E-F8F1816B1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06621F-0FE5-4E2A-8071-14686BD2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4428-A44E-4F4C-8C41-C7BDB10D708F}" type="datetimeFigureOut">
              <a:rPr kumimoji="1" lang="ja-JP" altLang="en-US" smtClean="0"/>
              <a:t>2021/11/23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CCE9D3-3D8B-4D45-BE37-C6669DC4F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EEBE34-93CF-402B-B269-04263C0B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634F-7DBE-4000-BBC4-ACB56BD2B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83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C357E9D-EC5B-4D3E-88E3-F91E6251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A06A1B-3D65-4E10-9CDB-9EEAC102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0993C5-7693-4912-AA27-0BBAAD18A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94428-A44E-4F4C-8C41-C7BDB10D708F}" type="datetimeFigureOut">
              <a:rPr kumimoji="1" lang="ja-JP" altLang="en-US" smtClean="0"/>
              <a:t>2021/11/23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B74B5E-4296-40B8-B078-AD590D1F3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F29078-5D12-49FC-9267-8588F9B6F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2634F-7DBE-4000-BBC4-ACB56BD2B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6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k-corporation.jp/shop/minatomirai.html" TargetMode="External"/><Relationship Id="rId2" Type="http://schemas.openxmlformats.org/officeDocument/2006/relationships/hyperlink" Target="https://ok-netsup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192F8E-1452-498F-A604-2714876A74A2}"/>
              </a:ext>
            </a:extLst>
          </p:cNvPr>
          <p:cNvSpPr txBox="1"/>
          <p:nvPr/>
        </p:nvSpPr>
        <p:spPr>
          <a:xfrm>
            <a:off x="0" y="7947"/>
            <a:ext cx="12192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200" b="1">
                <a:solidFill>
                  <a:schemeClr val="bg1"/>
                </a:solidFill>
              </a:rPr>
              <a:t>横浜市神奈川区</a:t>
            </a:r>
            <a:r>
              <a:rPr lang="ja-JP" altLang="en-US" sz="3200" b="1" i="0">
                <a:solidFill>
                  <a:schemeClr val="bg1"/>
                </a:solidFill>
                <a:effectLst/>
                <a:latin typeface="-apple-system"/>
              </a:rPr>
              <a:t>配達可能なネットスーパー</a:t>
            </a:r>
            <a:endParaRPr lang="ja-JP" altLang="en-US" sz="3200" b="1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3D8248F-09E0-4C19-98C0-86F604A0983F}"/>
              </a:ext>
            </a:extLst>
          </p:cNvPr>
          <p:cNvSpPr txBox="1"/>
          <p:nvPr/>
        </p:nvSpPr>
        <p:spPr>
          <a:xfrm>
            <a:off x="7503866" y="1251214"/>
            <a:ext cx="437190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/>
              <a:t>イトーヨーカドー ららぽーと横浜店</a:t>
            </a:r>
            <a:endParaRPr lang="en-US" altLang="ja-JP" b="1"/>
          </a:p>
          <a:p>
            <a:pPr lvl="1"/>
            <a:r>
              <a:rPr lang="ja-JP" altLang="en-US" sz="1400"/>
              <a:t>①商品のお届け最短</a:t>
            </a:r>
            <a:r>
              <a:rPr lang="en-US" altLang="ja-JP" sz="1400"/>
              <a:t>4</a:t>
            </a:r>
            <a:r>
              <a:rPr lang="ja-JP" altLang="en-US" sz="1400"/>
              <a:t>時間</a:t>
            </a:r>
          </a:p>
          <a:p>
            <a:pPr lvl="1"/>
            <a:r>
              <a:rPr lang="ja-JP" altLang="en-US" sz="1400"/>
              <a:t>②配送料</a:t>
            </a:r>
            <a:r>
              <a:rPr lang="en-US" altLang="ja-JP" sz="1400"/>
              <a:t>110</a:t>
            </a:r>
            <a:r>
              <a:rPr lang="ja-JP" altLang="en-US" sz="1400"/>
              <a:t>～</a:t>
            </a:r>
            <a:r>
              <a:rPr lang="en-US" altLang="ja-JP" sz="1400"/>
              <a:t>330</a:t>
            </a:r>
            <a:r>
              <a:rPr lang="ja-JP" altLang="en-US" sz="1400"/>
              <a:t>円</a:t>
            </a:r>
          </a:p>
          <a:p>
            <a:pPr lvl="1"/>
            <a:r>
              <a:rPr lang="ja-JP" altLang="en-US" sz="1400"/>
              <a:t>③</a:t>
            </a:r>
            <a:r>
              <a:rPr lang="en-US" altLang="ja-JP" sz="1400"/>
              <a:t>nanaco</a:t>
            </a:r>
            <a:r>
              <a:rPr lang="ja-JP" altLang="en-US" sz="1400"/>
              <a:t>ポイント貯まる</a:t>
            </a:r>
          </a:p>
          <a:p>
            <a:pPr lvl="1"/>
            <a:r>
              <a:rPr lang="ja-JP" altLang="en-US" sz="1400"/>
              <a:t>④プレママ・子育て割引で送料</a:t>
            </a:r>
            <a:r>
              <a:rPr lang="en-US" altLang="ja-JP" sz="1400"/>
              <a:t>102</a:t>
            </a:r>
            <a:r>
              <a:rPr lang="ja-JP" altLang="en-US" sz="1400"/>
              <a:t>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13002A-ABA8-48E3-90B9-3CB76C17498E}"/>
              </a:ext>
            </a:extLst>
          </p:cNvPr>
          <p:cNvSpPr txBox="1"/>
          <p:nvPr/>
        </p:nvSpPr>
        <p:spPr>
          <a:xfrm>
            <a:off x="7503865" y="2506915"/>
            <a:ext cx="437190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/>
              <a:t>イオンネット　イオンスタイル東神奈川</a:t>
            </a:r>
            <a:endParaRPr lang="en-US" altLang="ja-JP" b="1"/>
          </a:p>
          <a:p>
            <a:pPr lvl="1"/>
            <a:r>
              <a:rPr lang="ja-JP" altLang="en-US" sz="1400"/>
              <a:t>①新規入会＆初回購入で</a:t>
            </a:r>
            <a:r>
              <a:rPr lang="en-US" altLang="ja-JP" sz="1400"/>
              <a:t>200</a:t>
            </a:r>
            <a:r>
              <a:rPr lang="ja-JP" altLang="en-US" sz="1400"/>
              <a:t>ポイント</a:t>
            </a:r>
          </a:p>
          <a:p>
            <a:pPr lvl="1"/>
            <a:r>
              <a:rPr lang="ja-JP" altLang="en-US" sz="1400"/>
              <a:t>②最短当日でお届け</a:t>
            </a:r>
          </a:p>
          <a:p>
            <a:pPr lvl="1"/>
            <a:r>
              <a:rPr lang="ja-JP" altLang="en-US" sz="1400"/>
              <a:t>③</a:t>
            </a:r>
            <a:r>
              <a:rPr lang="en-US" altLang="ja-JP" sz="1400"/>
              <a:t>WAON</a:t>
            </a:r>
            <a:r>
              <a:rPr lang="ja-JP" altLang="en-US" sz="1400"/>
              <a:t>ポイント貯まる</a:t>
            </a:r>
          </a:p>
          <a:p>
            <a:pPr lvl="1"/>
            <a:r>
              <a:rPr lang="ja-JP" altLang="en-US" sz="1400"/>
              <a:t>④配送料</a:t>
            </a:r>
            <a:r>
              <a:rPr lang="en-US" altLang="ja-JP" sz="1400"/>
              <a:t>110</a:t>
            </a:r>
            <a:r>
              <a:rPr lang="ja-JP" altLang="en-US" sz="1400"/>
              <a:t>円～</a:t>
            </a:r>
            <a:r>
              <a:rPr lang="en-US" altLang="ja-JP" sz="1400"/>
              <a:t>1,650</a:t>
            </a:r>
            <a:r>
              <a:rPr lang="ja-JP" altLang="en-US" sz="1400"/>
              <a:t>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54A1414-C295-4AC8-9C46-28D724CCF9D6}"/>
              </a:ext>
            </a:extLst>
          </p:cNvPr>
          <p:cNvSpPr txBox="1"/>
          <p:nvPr/>
        </p:nvSpPr>
        <p:spPr>
          <a:xfrm>
            <a:off x="7503864" y="3664600"/>
            <a:ext cx="458489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/>
              <a:t>楽天西友　　</a:t>
            </a:r>
            <a:r>
              <a:rPr lang="zh-CN" altLang="en-US" b="1"/>
              <a:t>横浜市都筑区</a:t>
            </a:r>
            <a:r>
              <a:rPr lang="ja-JP" altLang="en-US" b="1"/>
              <a:t>物流センター</a:t>
            </a:r>
            <a:endParaRPr lang="en-US" altLang="ja-JP" b="1"/>
          </a:p>
          <a:p>
            <a:pPr lvl="1"/>
            <a:r>
              <a:rPr lang="ja-JP" altLang="en-US" sz="1400"/>
              <a:t>①初回限定</a:t>
            </a:r>
            <a:r>
              <a:rPr lang="en-US" altLang="ja-JP" sz="1400"/>
              <a:t>500</a:t>
            </a:r>
            <a:r>
              <a:rPr lang="ja-JP" altLang="en-US" sz="1400"/>
              <a:t>円</a:t>
            </a:r>
            <a:r>
              <a:rPr lang="en-US" altLang="ja-JP" sz="1400"/>
              <a:t>OFF</a:t>
            </a:r>
            <a:r>
              <a:rPr lang="ja-JP" altLang="en-US" sz="1400"/>
              <a:t>クーポンもらえる</a:t>
            </a:r>
          </a:p>
          <a:p>
            <a:pPr lvl="1"/>
            <a:r>
              <a:rPr lang="ja-JP" altLang="en-US" sz="1400"/>
              <a:t>②最短当日でお届け</a:t>
            </a:r>
          </a:p>
          <a:p>
            <a:pPr lvl="1"/>
            <a:r>
              <a:rPr lang="ja-JP" altLang="en-US" sz="1400"/>
              <a:t>③配送料</a:t>
            </a:r>
            <a:r>
              <a:rPr lang="en-US" altLang="ja-JP" sz="1400"/>
              <a:t>330</a:t>
            </a:r>
            <a:r>
              <a:rPr lang="ja-JP" altLang="en-US" sz="1400"/>
              <a:t>円</a:t>
            </a:r>
          </a:p>
          <a:p>
            <a:pPr lvl="1"/>
            <a:r>
              <a:rPr lang="ja-JP" altLang="en-US" sz="1400"/>
              <a:t>④一定額以上で送料無料 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D62EDF8-6D2E-4DBE-93D7-7647846AD385}"/>
              </a:ext>
            </a:extLst>
          </p:cNvPr>
          <p:cNvSpPr txBox="1"/>
          <p:nvPr/>
        </p:nvSpPr>
        <p:spPr>
          <a:xfrm>
            <a:off x="7503863" y="4895706"/>
            <a:ext cx="437190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/>
              <a:t>OK                  </a:t>
            </a:r>
            <a:r>
              <a:rPr lang="ja-JP" altLang="en-US" b="1"/>
              <a:t>みなとみらい店</a:t>
            </a:r>
            <a:endParaRPr lang="en-US" altLang="ja-JP" b="1"/>
          </a:p>
          <a:p>
            <a:pPr lvl="1"/>
            <a:r>
              <a:rPr lang="ja-JP" altLang="en-US" sz="1200" b="0" i="0">
                <a:solidFill>
                  <a:srgbClr val="333333"/>
                </a:solidFill>
                <a:effectLst/>
                <a:latin typeface="游ゴシック体"/>
              </a:rPr>
              <a:t>ご利用対象　：オーケークラブ会員 で ネットスーパー会員　</a:t>
            </a:r>
            <a:r>
              <a:rPr lang="en-US" altLang="ja-JP" sz="1200" b="0" i="0">
                <a:solidFill>
                  <a:srgbClr val="333333"/>
                </a:solidFill>
                <a:effectLst/>
                <a:latin typeface="游ゴシック体"/>
              </a:rPr>
              <a:t>200</a:t>
            </a:r>
            <a:r>
              <a:rPr lang="ja-JP" altLang="en-US" sz="1200" b="0" i="0">
                <a:solidFill>
                  <a:srgbClr val="333333"/>
                </a:solidFill>
                <a:effectLst/>
                <a:latin typeface="游ゴシック体"/>
              </a:rPr>
              <a:t>円</a:t>
            </a:r>
            <a:r>
              <a:rPr lang="en-US" altLang="ja-JP" sz="1200" b="0" i="0">
                <a:solidFill>
                  <a:srgbClr val="333333"/>
                </a:solidFill>
                <a:effectLst/>
                <a:latin typeface="游ゴシック体"/>
              </a:rPr>
              <a:t>(</a:t>
            </a:r>
            <a:r>
              <a:rPr lang="ja-JP" altLang="en-US" sz="1200" b="0" i="0">
                <a:solidFill>
                  <a:srgbClr val="333333"/>
                </a:solidFill>
                <a:effectLst/>
                <a:latin typeface="游ゴシック体"/>
              </a:rPr>
              <a:t>税込</a:t>
            </a:r>
            <a:r>
              <a:rPr lang="en-US" altLang="ja-JP" sz="1200" b="0" i="0">
                <a:solidFill>
                  <a:srgbClr val="333333"/>
                </a:solidFill>
                <a:effectLst/>
                <a:latin typeface="游ゴシック体"/>
              </a:rPr>
              <a:t>)</a:t>
            </a:r>
            <a:r>
              <a:rPr lang="ja-JP" altLang="en-US" sz="1200" b="0" i="0">
                <a:solidFill>
                  <a:srgbClr val="333333"/>
                </a:solidFill>
                <a:effectLst/>
                <a:latin typeface="游ゴシック体"/>
              </a:rPr>
              <a:t>のお客様</a:t>
            </a:r>
            <a:br>
              <a:rPr lang="ja-JP" altLang="en-US" sz="1200"/>
            </a:br>
            <a:r>
              <a:rPr lang="ja-JP" altLang="en-US" sz="1200" b="0" i="0">
                <a:solidFill>
                  <a:srgbClr val="333333"/>
                </a:solidFill>
                <a:effectLst/>
                <a:latin typeface="游ゴシック体"/>
              </a:rPr>
              <a:t>取扱い品目　：生鮮食品・冷凍食品・食料品・日用品　など</a:t>
            </a:r>
            <a:br>
              <a:rPr lang="ja-JP" altLang="en-US" sz="1200"/>
            </a:br>
            <a:r>
              <a:rPr lang="ja-JP" altLang="en-US" sz="1200" b="0" i="0">
                <a:solidFill>
                  <a:srgbClr val="333333"/>
                </a:solidFill>
                <a:effectLst/>
                <a:latin typeface="游ゴシック体"/>
              </a:rPr>
              <a:t>最低注文金額：</a:t>
            </a:r>
            <a:r>
              <a:rPr lang="en-US" altLang="ja-JP" sz="1200" b="1" i="0">
                <a:solidFill>
                  <a:srgbClr val="333333"/>
                </a:solidFill>
                <a:effectLst/>
                <a:latin typeface="游ゴシック体"/>
              </a:rPr>
              <a:t>10,000</a:t>
            </a:r>
            <a:r>
              <a:rPr lang="ja-JP" altLang="en-US" sz="1200" b="1" i="0">
                <a:solidFill>
                  <a:srgbClr val="333333"/>
                </a:solidFill>
                <a:effectLst/>
                <a:latin typeface="游ゴシック体"/>
              </a:rPr>
              <a:t>円</a:t>
            </a:r>
            <a:r>
              <a:rPr lang="en-US" altLang="ja-JP" sz="1200" b="1" i="0">
                <a:solidFill>
                  <a:srgbClr val="333333"/>
                </a:solidFill>
                <a:effectLst/>
                <a:latin typeface="游ゴシック体"/>
              </a:rPr>
              <a:t>(</a:t>
            </a:r>
            <a:r>
              <a:rPr lang="ja-JP" altLang="en-US" sz="1200" b="1" i="0">
                <a:solidFill>
                  <a:srgbClr val="333333"/>
                </a:solidFill>
                <a:effectLst/>
                <a:latin typeface="游ゴシック体"/>
              </a:rPr>
              <a:t>税抜</a:t>
            </a:r>
            <a:r>
              <a:rPr lang="en-US" altLang="ja-JP" sz="1200" b="1" i="0">
                <a:solidFill>
                  <a:srgbClr val="333333"/>
                </a:solidFill>
                <a:effectLst/>
                <a:latin typeface="游ゴシック体"/>
              </a:rPr>
              <a:t>)</a:t>
            </a:r>
            <a:r>
              <a:rPr lang="ja-JP" altLang="en-US" sz="1200" b="1" i="0">
                <a:solidFill>
                  <a:srgbClr val="333333"/>
                </a:solidFill>
                <a:effectLst/>
                <a:latin typeface="游ゴシック体"/>
              </a:rPr>
              <a:t>　</a:t>
            </a:r>
            <a:br>
              <a:rPr lang="ja-JP" altLang="en-US" sz="1200"/>
            </a:br>
            <a:r>
              <a:rPr lang="ja-JP" altLang="en-US" sz="1200" b="0" i="0">
                <a:solidFill>
                  <a:srgbClr val="333333"/>
                </a:solidFill>
                <a:effectLst/>
                <a:latin typeface="游ゴシック体"/>
              </a:rPr>
              <a:t>配送料　　　：</a:t>
            </a:r>
            <a:r>
              <a:rPr lang="ja-JP" altLang="en-US" sz="1200" b="1" i="0">
                <a:solidFill>
                  <a:srgbClr val="333333"/>
                </a:solidFill>
                <a:effectLst/>
                <a:latin typeface="游ゴシック体"/>
              </a:rPr>
              <a:t>注文金額の３％</a:t>
            </a:r>
            <a:br>
              <a:rPr lang="ja-JP" altLang="en-US" sz="1200"/>
            </a:br>
            <a:endParaRPr lang="en-US" altLang="ja-JP" sz="1200" b="1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4F5157-87AD-45A7-913C-18AE8E25B1D9}"/>
              </a:ext>
            </a:extLst>
          </p:cNvPr>
          <p:cNvSpPr txBox="1"/>
          <p:nvPr/>
        </p:nvSpPr>
        <p:spPr>
          <a:xfrm>
            <a:off x="1395011" y="1343501"/>
            <a:ext cx="61088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>
                <a:solidFill>
                  <a:schemeClr val="accent1"/>
                </a:solidFill>
              </a:rPr>
              <a:t>利点</a:t>
            </a:r>
            <a:endParaRPr lang="en-US" altLang="ja-JP" sz="3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accent1"/>
                </a:solidFill>
              </a:rPr>
              <a:t>自宅まで食材や日用品を届けてくれる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accent1"/>
                </a:solidFill>
              </a:rPr>
              <a:t>交通費やガソリン代がかからない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accent1"/>
                </a:solidFill>
              </a:rPr>
              <a:t>最短で即日届けてくれる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accent1"/>
                </a:solidFill>
              </a:rPr>
              <a:t>時間を気にせず注文ができる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accent1"/>
                </a:solidFill>
              </a:rPr>
              <a:t>予算にあわせた計画的な買い物ができる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731819-B41B-4590-875C-773B5DDB3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" y="4321593"/>
            <a:ext cx="6788557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9F8182B-4A3B-4681-A0B2-0081D4C55B9F}"/>
              </a:ext>
            </a:extLst>
          </p:cNvPr>
          <p:cNvSpPr txBox="1"/>
          <p:nvPr/>
        </p:nvSpPr>
        <p:spPr>
          <a:xfrm>
            <a:off x="1182020" y="4013816"/>
            <a:ext cx="6108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i="0">
                <a:solidFill>
                  <a:srgbClr val="333333"/>
                </a:solidFill>
                <a:effectLst/>
                <a:latin typeface="-apple-system"/>
              </a:rPr>
              <a:t>図表</a:t>
            </a:r>
            <a:r>
              <a:rPr lang="en-US" altLang="ja-JP" sz="1400" b="1" i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400" b="1" i="0">
                <a:solidFill>
                  <a:srgbClr val="333333"/>
                </a:solidFill>
                <a:effectLst/>
                <a:latin typeface="-apple-system"/>
              </a:rPr>
              <a:t>　利用者年代別　ネットスーパーの利用件数　前年同期比</a:t>
            </a: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324612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06B231-268C-4414-A0D0-B6DF41085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4327"/>
            <a:ext cx="4738255" cy="143704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E5BB1C9-9D48-46CA-A23E-6077FB14E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61" y="2874488"/>
            <a:ext cx="5451500" cy="372459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28DA60F-3E62-481D-B99E-C96B8EF97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867" y="638072"/>
            <a:ext cx="5382059" cy="243764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3D99F1C-8C16-4793-A996-297179993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4070" y="3415152"/>
            <a:ext cx="5963856" cy="3429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D0F0BB-8AE8-4817-AD01-533425F4018C}"/>
              </a:ext>
            </a:extLst>
          </p:cNvPr>
          <p:cNvSpPr txBox="1"/>
          <p:nvPr/>
        </p:nvSpPr>
        <p:spPr>
          <a:xfrm>
            <a:off x="0" y="7947"/>
            <a:ext cx="12192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200" b="1">
                <a:solidFill>
                  <a:schemeClr val="bg1"/>
                </a:solidFill>
              </a:rPr>
              <a:t>楽天西友</a:t>
            </a:r>
          </a:p>
        </p:txBody>
      </p:sp>
    </p:spTree>
    <p:extLst>
      <p:ext uri="{BB962C8B-B14F-4D97-AF65-F5344CB8AC3E}">
        <p14:creationId xmlns:p14="http://schemas.microsoft.com/office/powerpoint/2010/main" val="149361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9B86ED4-55BD-47E4-ABF2-F920D42D8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99" y="651173"/>
            <a:ext cx="4725864" cy="241234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AF2D6BF-48AA-4AE2-B7FD-5CDCC6DE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53" y="5008887"/>
            <a:ext cx="4101753" cy="188202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52ADE2D-883C-4F5E-BDC4-96908F0C1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047" y="374082"/>
            <a:ext cx="5185063" cy="353290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6E7FE49-4A56-46E3-9BAF-922CC3BE5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047" y="3906991"/>
            <a:ext cx="5185063" cy="293137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5E17B12-C85B-464F-9449-0BF122DF3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943" y="3265896"/>
            <a:ext cx="3455976" cy="57892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6B506D6-0944-480B-8E7D-68B9F0960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95" y="4039525"/>
            <a:ext cx="4951671" cy="93437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F3E230-FC8D-47E4-A49F-FA3335B3C9EF}"/>
              </a:ext>
            </a:extLst>
          </p:cNvPr>
          <p:cNvSpPr txBox="1"/>
          <p:nvPr/>
        </p:nvSpPr>
        <p:spPr>
          <a:xfrm>
            <a:off x="0" y="7947"/>
            <a:ext cx="12192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200" b="1">
                <a:solidFill>
                  <a:schemeClr val="bg1"/>
                </a:solidFill>
              </a:rPr>
              <a:t>イオン</a:t>
            </a:r>
          </a:p>
        </p:txBody>
      </p:sp>
    </p:spTree>
    <p:extLst>
      <p:ext uri="{BB962C8B-B14F-4D97-AF65-F5344CB8AC3E}">
        <p14:creationId xmlns:p14="http://schemas.microsoft.com/office/powerpoint/2010/main" val="155711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04613D-495A-4376-9989-8C32363CB728}"/>
              </a:ext>
            </a:extLst>
          </p:cNvPr>
          <p:cNvSpPr txBox="1"/>
          <p:nvPr/>
        </p:nvSpPr>
        <p:spPr>
          <a:xfrm>
            <a:off x="314562" y="810494"/>
            <a:ext cx="104227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u="none" strike="noStrike">
                <a:solidFill>
                  <a:srgbClr val="EF7A00"/>
                </a:solidFill>
                <a:effectLst/>
                <a:latin typeface="游ゴシック体"/>
                <a:hlinkClick r:id="rId2"/>
              </a:rPr>
              <a:t>https://ok-netsuper.com/</a:t>
            </a:r>
            <a:br>
              <a:rPr lang="ja-JP" altLang="en-US"/>
            </a:br>
            <a:br>
              <a:rPr lang="ja-JP" altLang="en-US"/>
            </a:br>
            <a:r>
              <a:rPr lang="ja-JP" altLang="en-US" b="0" i="0">
                <a:solidFill>
                  <a:srgbClr val="333333"/>
                </a:solidFill>
                <a:effectLst/>
                <a:latin typeface="游ゴシック体"/>
              </a:rPr>
              <a:t>■開始日　　　：</a:t>
            </a:r>
            <a:r>
              <a:rPr lang="en-US" altLang="ja-JP" b="0" i="0">
                <a:solidFill>
                  <a:srgbClr val="333333"/>
                </a:solidFill>
                <a:effectLst/>
                <a:latin typeface="游ゴシック体"/>
              </a:rPr>
              <a:t>2021</a:t>
            </a:r>
            <a:r>
              <a:rPr lang="ja-JP" altLang="en-US" b="0" i="0">
                <a:solidFill>
                  <a:srgbClr val="333333"/>
                </a:solidFill>
                <a:effectLst/>
                <a:latin typeface="游ゴシック体"/>
              </a:rPr>
              <a:t>年</a:t>
            </a:r>
            <a:r>
              <a:rPr lang="en-US" altLang="ja-JP" b="0" i="0">
                <a:solidFill>
                  <a:srgbClr val="333333"/>
                </a:solidFill>
                <a:effectLst/>
                <a:latin typeface="游ゴシック体"/>
              </a:rPr>
              <a:t>10</a:t>
            </a:r>
            <a:r>
              <a:rPr lang="ja-JP" altLang="en-US" b="0" i="0">
                <a:solidFill>
                  <a:srgbClr val="333333"/>
                </a:solidFill>
                <a:effectLst/>
                <a:latin typeface="游ゴシック体"/>
              </a:rPr>
              <a:t>月</a:t>
            </a:r>
            <a:r>
              <a:rPr lang="en-US" altLang="ja-JP" b="0" i="0">
                <a:solidFill>
                  <a:srgbClr val="333333"/>
                </a:solidFill>
                <a:effectLst/>
                <a:latin typeface="游ゴシック体"/>
              </a:rPr>
              <a:t>20</a:t>
            </a:r>
            <a:r>
              <a:rPr lang="ja-JP" altLang="en-US" b="0" i="0">
                <a:solidFill>
                  <a:srgbClr val="333333"/>
                </a:solidFill>
                <a:effectLst/>
                <a:latin typeface="游ゴシック体"/>
              </a:rPr>
              <a:t>日</a:t>
            </a:r>
            <a:r>
              <a:rPr lang="en-US" altLang="ja-JP" b="0" i="0">
                <a:solidFill>
                  <a:srgbClr val="333333"/>
                </a:solidFill>
                <a:effectLst/>
                <a:latin typeface="游ゴシック体"/>
              </a:rPr>
              <a:t>(</a:t>
            </a:r>
            <a:r>
              <a:rPr lang="ja-JP" altLang="en-US" b="0" i="0">
                <a:solidFill>
                  <a:srgbClr val="333333"/>
                </a:solidFill>
                <a:effectLst/>
                <a:latin typeface="游ゴシック体"/>
              </a:rPr>
              <a:t>水</a:t>
            </a:r>
            <a:r>
              <a:rPr lang="en-US" altLang="ja-JP" b="0" i="0">
                <a:solidFill>
                  <a:srgbClr val="333333"/>
                </a:solidFill>
                <a:effectLst/>
                <a:latin typeface="游ゴシック体"/>
              </a:rPr>
              <a:t>)</a:t>
            </a:r>
            <a:r>
              <a:rPr lang="ja-JP" altLang="en-US" b="0" i="0">
                <a:solidFill>
                  <a:srgbClr val="333333"/>
                </a:solidFill>
                <a:effectLst/>
                <a:latin typeface="游ゴシック体"/>
              </a:rPr>
              <a:t>　</a:t>
            </a:r>
            <a:r>
              <a:rPr lang="en-US" altLang="ja-JP" b="0" i="0">
                <a:solidFill>
                  <a:srgbClr val="333333"/>
                </a:solidFill>
                <a:effectLst/>
                <a:latin typeface="游ゴシック体"/>
              </a:rPr>
              <a:t>10</a:t>
            </a:r>
            <a:r>
              <a:rPr lang="ja-JP" altLang="en-US" b="0" i="0">
                <a:solidFill>
                  <a:srgbClr val="333333"/>
                </a:solidFill>
                <a:effectLst/>
                <a:latin typeface="游ゴシック体"/>
              </a:rPr>
              <a:t>時よりご注文受付開始</a:t>
            </a:r>
            <a:br>
              <a:rPr lang="ja-JP" altLang="en-US"/>
            </a:br>
            <a:r>
              <a:rPr lang="ja-JP" altLang="en-US" b="0" i="0">
                <a:solidFill>
                  <a:srgbClr val="333333"/>
                </a:solidFill>
                <a:effectLst/>
                <a:latin typeface="游ゴシック体"/>
              </a:rPr>
              <a:t>■ご利用対象　：オーケークラブ会員 で ネットスーパー会員　</a:t>
            </a:r>
            <a:r>
              <a:rPr lang="en-US" altLang="ja-JP" b="0" i="0">
                <a:solidFill>
                  <a:srgbClr val="333333"/>
                </a:solidFill>
                <a:effectLst/>
                <a:latin typeface="游ゴシック体"/>
              </a:rPr>
              <a:t>200</a:t>
            </a:r>
            <a:r>
              <a:rPr lang="ja-JP" altLang="en-US" b="0" i="0">
                <a:solidFill>
                  <a:srgbClr val="333333"/>
                </a:solidFill>
                <a:effectLst/>
                <a:latin typeface="游ゴシック体"/>
              </a:rPr>
              <a:t>円</a:t>
            </a:r>
            <a:r>
              <a:rPr lang="en-US" altLang="ja-JP" b="0" i="0">
                <a:solidFill>
                  <a:srgbClr val="333333"/>
                </a:solidFill>
                <a:effectLst/>
                <a:latin typeface="游ゴシック体"/>
              </a:rPr>
              <a:t>(</a:t>
            </a:r>
            <a:r>
              <a:rPr lang="ja-JP" altLang="en-US" b="0" i="0">
                <a:solidFill>
                  <a:srgbClr val="333333"/>
                </a:solidFill>
                <a:effectLst/>
                <a:latin typeface="游ゴシック体"/>
              </a:rPr>
              <a:t>税込</a:t>
            </a:r>
            <a:r>
              <a:rPr lang="en-US" altLang="ja-JP" b="0" i="0">
                <a:solidFill>
                  <a:srgbClr val="333333"/>
                </a:solidFill>
                <a:effectLst/>
                <a:latin typeface="游ゴシック体"/>
              </a:rPr>
              <a:t>)</a:t>
            </a:r>
            <a:r>
              <a:rPr lang="ja-JP" altLang="en-US" b="0" i="0">
                <a:solidFill>
                  <a:srgbClr val="333333"/>
                </a:solidFill>
                <a:effectLst/>
                <a:latin typeface="游ゴシック体"/>
              </a:rPr>
              <a:t>のお客様</a:t>
            </a:r>
            <a:br>
              <a:rPr lang="ja-JP" altLang="en-US"/>
            </a:br>
            <a:r>
              <a:rPr lang="ja-JP" altLang="en-US" b="0" i="0">
                <a:solidFill>
                  <a:srgbClr val="333333"/>
                </a:solidFill>
                <a:effectLst/>
                <a:latin typeface="游ゴシック体"/>
              </a:rPr>
              <a:t>■取扱い品目　：生鮮食品・冷凍食品・食料品・日用品　など</a:t>
            </a:r>
            <a:br>
              <a:rPr lang="ja-JP" altLang="en-US"/>
            </a:br>
            <a:r>
              <a:rPr lang="ja-JP" altLang="en-US" b="0" i="0">
                <a:solidFill>
                  <a:srgbClr val="333333"/>
                </a:solidFill>
                <a:effectLst/>
                <a:latin typeface="游ゴシック体"/>
              </a:rPr>
              <a:t>■最低注文金額：</a:t>
            </a:r>
            <a:r>
              <a:rPr lang="en-US" altLang="ja-JP" b="1" i="0">
                <a:solidFill>
                  <a:srgbClr val="333333"/>
                </a:solidFill>
                <a:effectLst/>
                <a:latin typeface="游ゴシック体"/>
              </a:rPr>
              <a:t>10,000</a:t>
            </a:r>
            <a:r>
              <a:rPr lang="ja-JP" altLang="en-US" b="1" i="0">
                <a:solidFill>
                  <a:srgbClr val="333333"/>
                </a:solidFill>
                <a:effectLst/>
                <a:latin typeface="游ゴシック体"/>
              </a:rPr>
              <a:t>円</a:t>
            </a:r>
            <a:r>
              <a:rPr lang="en-US" altLang="ja-JP" b="1" i="0">
                <a:solidFill>
                  <a:srgbClr val="333333"/>
                </a:solidFill>
                <a:effectLst/>
                <a:latin typeface="游ゴシック体"/>
              </a:rPr>
              <a:t>(</a:t>
            </a:r>
            <a:r>
              <a:rPr lang="ja-JP" altLang="en-US" b="1" i="0">
                <a:solidFill>
                  <a:srgbClr val="333333"/>
                </a:solidFill>
                <a:effectLst/>
                <a:latin typeface="游ゴシック体"/>
              </a:rPr>
              <a:t>税抜</a:t>
            </a:r>
            <a:r>
              <a:rPr lang="en-US" altLang="ja-JP" b="1" i="0">
                <a:solidFill>
                  <a:srgbClr val="333333"/>
                </a:solidFill>
                <a:effectLst/>
                <a:latin typeface="游ゴシック体"/>
              </a:rPr>
              <a:t>)</a:t>
            </a:r>
            <a:r>
              <a:rPr lang="ja-JP" altLang="en-US" b="1" i="0">
                <a:solidFill>
                  <a:srgbClr val="333333"/>
                </a:solidFill>
                <a:effectLst/>
                <a:latin typeface="游ゴシック体"/>
              </a:rPr>
              <a:t>　</a:t>
            </a:r>
            <a:br>
              <a:rPr lang="ja-JP" altLang="en-US"/>
            </a:br>
            <a:r>
              <a:rPr lang="ja-JP" altLang="en-US" b="0" i="0">
                <a:solidFill>
                  <a:srgbClr val="333333"/>
                </a:solidFill>
                <a:effectLst/>
                <a:latin typeface="游ゴシック体"/>
              </a:rPr>
              <a:t>■配送料　　　：</a:t>
            </a:r>
            <a:r>
              <a:rPr lang="ja-JP" altLang="en-US" b="1" i="0">
                <a:solidFill>
                  <a:srgbClr val="333333"/>
                </a:solidFill>
                <a:effectLst/>
                <a:latin typeface="游ゴシック体"/>
              </a:rPr>
              <a:t>注文金額の３％</a:t>
            </a:r>
            <a:br>
              <a:rPr lang="ja-JP" altLang="en-US"/>
            </a:br>
            <a:r>
              <a:rPr lang="ja-JP" altLang="en-US" b="0" i="0">
                <a:solidFill>
                  <a:srgbClr val="333333"/>
                </a:solidFill>
                <a:effectLst/>
                <a:latin typeface="游ゴシック体"/>
              </a:rPr>
              <a:t>■配送エリア　：</a:t>
            </a:r>
            <a:r>
              <a:rPr lang="ja-JP" altLang="en-US" b="0" i="0" u="none" strike="noStrike">
                <a:solidFill>
                  <a:srgbClr val="EF7A00"/>
                </a:solidFill>
                <a:effectLst/>
                <a:latin typeface="游ゴシック体"/>
                <a:hlinkClick r:id="rId3"/>
              </a:rPr>
              <a:t>みなとみらい店</a:t>
            </a:r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6B86F47-9CCE-4F61-8BCB-3C66AA589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72" y="3747648"/>
            <a:ext cx="4502727" cy="311035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3001AA9-7DE1-416F-9837-7FB72ADCA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4204855"/>
            <a:ext cx="4887374" cy="265314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7DCE4B-DE00-4586-8B1A-64B5BA81A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246" y="3841030"/>
            <a:ext cx="5388074" cy="27044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344220-4803-4643-BB7B-CCB3016F54E6}"/>
              </a:ext>
            </a:extLst>
          </p:cNvPr>
          <p:cNvSpPr txBox="1"/>
          <p:nvPr/>
        </p:nvSpPr>
        <p:spPr>
          <a:xfrm>
            <a:off x="0" y="7947"/>
            <a:ext cx="12192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3200" b="1">
                <a:solidFill>
                  <a:schemeClr val="bg1"/>
                </a:solidFill>
              </a:rPr>
              <a:t>OK</a:t>
            </a:r>
            <a:endParaRPr lang="ja-JP" alt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48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283</Words>
  <Application>Microsoft Office PowerPoint</Application>
  <PresentationFormat>ワイド画面</PresentationFormat>
  <Paragraphs>31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-apple-system</vt:lpstr>
      <vt:lpstr>游ゴシック</vt:lpstr>
      <vt:lpstr>游ゴシック Light</vt:lpstr>
      <vt:lpstr>游ゴシック体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a2339</dc:creator>
  <cp:lastModifiedBy>a2339</cp:lastModifiedBy>
  <cp:revision>7</cp:revision>
  <dcterms:created xsi:type="dcterms:W3CDTF">2021-10-23T11:33:29Z</dcterms:created>
  <dcterms:modified xsi:type="dcterms:W3CDTF">2021-11-23T05:22:03Z</dcterms:modified>
</cp:coreProperties>
</file>